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77" r:id="rId5"/>
    <p:sldId id="292" r:id="rId6"/>
    <p:sldId id="279" r:id="rId7"/>
    <p:sldId id="275" r:id="rId8"/>
    <p:sldId id="281" r:id="rId9"/>
    <p:sldId id="259" r:id="rId10"/>
    <p:sldId id="280" r:id="rId11"/>
    <p:sldId id="291" r:id="rId12"/>
    <p:sldId id="273" r:id="rId13"/>
    <p:sldId id="263" r:id="rId14"/>
    <p:sldId id="274" r:id="rId15"/>
    <p:sldId id="270" r:id="rId16"/>
    <p:sldId id="283" r:id="rId17"/>
    <p:sldId id="282" r:id="rId18"/>
    <p:sldId id="284" r:id="rId19"/>
    <p:sldId id="265" r:id="rId20"/>
    <p:sldId id="272" r:id="rId21"/>
    <p:sldId id="288" r:id="rId22"/>
    <p:sldId id="289" r:id="rId23"/>
    <p:sldId id="290" r:id="rId24"/>
    <p:sldId id="295" r:id="rId25"/>
    <p:sldId id="260" r:id="rId26"/>
    <p:sldId id="266" r:id="rId27"/>
    <p:sldId id="261" r:id="rId28"/>
    <p:sldId id="269" r:id="rId29"/>
    <p:sldId id="286" r:id="rId30"/>
    <p:sldId id="271" r:id="rId31"/>
    <p:sldId id="287" r:id="rId32"/>
    <p:sldId id="285" r:id="rId33"/>
    <p:sldId id="262" r:id="rId34"/>
    <p:sldId id="268" r:id="rId35"/>
    <p:sldId id="293" r:id="rId36"/>
    <p:sldId id="294" r:id="rId37"/>
    <p:sldId id="276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5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DE3CB-2E1B-4A39-B8F3-EFB550CC12E5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CB3A68-0101-4CC5-B164-AAD04383D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93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ieeexplore.ieee.org/lpdocs/epic03/wrapper.htm?arnumber=814652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aindrops.in/snoeyink/view/5412ea354251df49689db061" TargetMode="External"/><Relationship Id="rId2" Type="http://schemas.openxmlformats.org/officeDocument/2006/relationships/hyperlink" Target="http://cdn.virtualnerd.com/thumbnails/Alg1_6_1_4-diagram_thumb-lg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.cecs.pdx.edu/~maier/cs584/Lectures/lect07b-11-MG.pdf" TargetMode="External"/><Relationship Id="rId5" Type="http://schemas.openxmlformats.org/officeDocument/2006/relationships/hyperlink" Target="https://medium.com/@aiswaryamathur/understanding-fast-fourier-transform-from-scratch-to-solve-polynomial-multiplication-8018d511162f" TargetMode="External"/><Relationship Id="rId4" Type="http://schemas.openxmlformats.org/officeDocument/2006/relationships/hyperlink" Target="https://www.cs.cmu.edu/afs/cs/academic/class/15451-s10/www/lectures/lect0423.tx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85FE-1E8E-40E7-801F-28BFCEA31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165" y="1919759"/>
            <a:ext cx="6815669" cy="1515533"/>
          </a:xfrm>
        </p:spPr>
        <p:txBody>
          <a:bodyPr/>
          <a:lstStyle/>
          <a:p>
            <a:r>
              <a:rPr lang="en-US" sz="3700" dirty="0"/>
              <a:t>Improvements to Polynomial Multiplication Through Fast Fourier Transforms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74425-B081-4DB5-9CB3-37267D355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8165" y="3749876"/>
            <a:ext cx="6815669" cy="1320802"/>
          </a:xfrm>
        </p:spPr>
        <p:txBody>
          <a:bodyPr/>
          <a:lstStyle/>
          <a:p>
            <a:r>
              <a:rPr lang="en-US" dirty="0"/>
              <a:t>David Lambropoulos</a:t>
            </a:r>
          </a:p>
          <a:p>
            <a:r>
              <a:rPr lang="en-US" dirty="0"/>
              <a:t>Demetrios Lambropoulos</a:t>
            </a:r>
          </a:p>
        </p:txBody>
      </p:sp>
    </p:spTree>
    <p:extLst>
      <p:ext uri="{BB962C8B-B14F-4D97-AF65-F5344CB8AC3E}">
        <p14:creationId xmlns:p14="http://schemas.microsoft.com/office/powerpoint/2010/main" val="1005589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96F3-16F2-4102-BE37-BFE1CF3D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Theory/Algorithms – Polynomial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2359E-DE1E-4E88-AEBF-1C148D05D2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polynomial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a secondary polynomial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then the resultant product would have a length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2359E-DE1E-4E88-AEBF-1C148D05D2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 r="-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536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52F1D-FC6B-439F-AE3F-916F3BC48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as array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C54D4E-B227-4963-BB37-7312DF41D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Represent as array of coefficients in reverse order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Advantage:</a:t>
                </a:r>
                <a:r>
                  <a:rPr lang="en-US" dirty="0"/>
                  <a:t> Allows us to reference coefficients via array index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C54D4E-B227-4963-BB37-7312DF41D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171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36E9-BD76-3743-A711-C3608F073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Brute Force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C9A54F-C5B1-5344-92AA-1E466EFAF8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1" y="2556932"/>
                <a:ext cx="9601196" cy="348365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Given a polynomial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br>
                  <a:rPr lang="en-US" dirty="0"/>
                </a:br>
                <a:r>
                  <a:rPr lang="en-US" dirty="0"/>
                  <a:t>and a polynomial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The polynomial multiplication in brute force would be given by 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r>
                  <a:rPr lang="en-US" dirty="0"/>
                  <a:t>resulting in a runtime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C9A54F-C5B1-5344-92AA-1E466EFAF8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2556932"/>
                <a:ext cx="9601196" cy="3483650"/>
              </a:xfrm>
              <a:blipFill>
                <a:blip r:embed="rId2"/>
                <a:stretch>
                  <a:fillRect l="-762" t="-3322" b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944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Theory/Algorithms – Fast Fourier Transform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Fast Fourier Transform (FFT) is an improvement on the discrete Fourier transform (DFT)</a:t>
                </a:r>
              </a:p>
              <a:p>
                <a:pPr lvl="1"/>
                <a:r>
                  <a:rPr lang="en-US" dirty="0"/>
                  <a:t> </a:t>
                </a:r>
                <a:r>
                  <a:rPr lang="en-US" u="sng" dirty="0">
                    <a:hlinkClick r:id="rId2"/>
                  </a:rPr>
                  <a:t>"Guest Editors Introduction to the top 10 </a:t>
                </a:r>
                <a:r>
                  <a:rPr lang="en-US" u="sng">
                    <a:hlinkClick r:id="rId2"/>
                  </a:rPr>
                  <a:t>algorithms“</a:t>
                </a:r>
                <a:endParaRPr lang="en-US" dirty="0"/>
              </a:p>
              <a:p>
                <a:r>
                  <a:rPr lang="en-US" dirty="0"/>
                  <a:t>DFT algorithm: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𝑘𝑛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1958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Theory/Algorithms – Fast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0" y="2556932"/>
                <a:ext cx="10176163" cy="3318936"/>
              </a:xfrm>
            </p:spPr>
            <p:txBody>
              <a:bodyPr/>
              <a:lstStyle/>
              <a:p>
                <a:r>
                  <a:rPr lang="en-US" dirty="0"/>
                  <a:t>DFT algorithm = N additions * N multiplications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DFT has a runtime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FFT factors DFT matrix into sparse factors resulting in a runtime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2556932"/>
                <a:ext cx="10176163" cy="3318936"/>
              </a:xfrm>
              <a:blipFill>
                <a:blip r:embed="rId2"/>
                <a:stretch>
                  <a:fillRect l="-998" t="-2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999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Roots of Unity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1" y="2556932"/>
                <a:ext cx="9815944" cy="3318936"/>
              </a:xfrm>
            </p:spPr>
            <p:txBody>
              <a:bodyPr/>
              <a:lstStyle/>
              <a:p>
                <a:r>
                  <a:rPr lang="en-US" dirty="0"/>
                  <a:t>An nth root of unity, s.t.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, is a complex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satisfying the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roots of unity are complex numbers</a:t>
                </a:r>
              </a:p>
              <a:p>
                <a:r>
                  <a:rPr lang="en-US" dirty="0"/>
                  <a:t>The nth roots of unity are: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1,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2556932"/>
                <a:ext cx="9815944" cy="3318936"/>
              </a:xfrm>
              <a:blipFill>
                <a:blip r:embed="rId2"/>
                <a:stretch>
                  <a:fillRect l="-1118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477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Roots of Unity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181FDCB-78FA-4646-AB49-6BAD4E4EC4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∗0∗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∗0∗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                                 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   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181FDCB-78FA-4646-AB49-6BAD4E4EC4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1" t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811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Roots of Unity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C05D06-53D0-4F74-BB88-5F826DB53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1955" y="2557463"/>
            <a:ext cx="4968090" cy="34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14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5D016-131B-4070-8DBF-085BC17B3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Roots of Unity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65EDCE-431F-4AB8-9906-D8B0CE07D2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Properties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=1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=…=1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𝑚𝑜𝑑𝑛</m:t>
                                </m:r>
                              </m:e>
                            </m:d>
                          </m:e>
                        </m:d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complex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roots of unity form a group under multiplication that has the same structure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,+</m:t>
                        </m:r>
                      </m:e>
                    </m:d>
                  </m:oMath>
                </a14:m>
                <a:r>
                  <a:rPr lang="en-US" dirty="0"/>
                  <a:t> modulo 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65EDCE-431F-4AB8-9906-D8B0CE07D2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 r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619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Theory/Algorithms – Fast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25063" y="2434107"/>
                <a:ext cx="9601196" cy="3861185"/>
              </a:xfrm>
            </p:spPr>
            <p:txBody>
              <a:bodyPr>
                <a:normAutofit fontScale="6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=1: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𝒆𝒍𝒔𝒆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0…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// Even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𝐹𝐹𝑇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// Odd</a:t>
                </a:r>
              </a:p>
              <a:p>
                <a:pPr marL="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	     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𝒇𝒐𝒓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−1:</m:t>
                    </m:r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5063" y="2434107"/>
                <a:ext cx="9601196" cy="3861185"/>
              </a:xfrm>
              <a:blipFill>
                <a:blip r:embed="rId2"/>
                <a:stretch>
                  <a:fillRect l="-381" t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8BFCDA6-C48B-428E-9D62-4B13D0C89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659" y="2725293"/>
            <a:ext cx="5181600" cy="2724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9D39A6-A165-4E27-A8C4-A60AB8CF3549}"/>
              </a:ext>
            </a:extLst>
          </p:cNvPr>
          <p:cNvSpPr txBox="1"/>
          <p:nvPr/>
        </p:nvSpPr>
        <p:spPr>
          <a:xfrm>
            <a:off x="6214970" y="5412885"/>
            <a:ext cx="404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Splitting array into even/odd array indices</a:t>
            </a:r>
          </a:p>
        </p:txBody>
      </p:sp>
    </p:spTree>
    <p:extLst>
      <p:ext uri="{BB962C8B-B14F-4D97-AF65-F5344CB8AC3E}">
        <p14:creationId xmlns:p14="http://schemas.microsoft.com/office/powerpoint/2010/main" val="1813766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469746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BD38-2366-D545-A0DF-3DE7941E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Final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CF17A-615B-7248-ADCE-DE4F6E8FDF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:r>
                  <a:rPr lang="en-US" dirty="0" err="1"/>
                  <a:t>i</a:t>
                </a:r>
                <a:r>
                  <a:rPr lang="en-US" dirty="0"/>
                  <a:t>=1 to N,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CF17A-615B-7248-ADCE-DE4F6E8FDF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961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F0E89-686F-4E25-AB33-35672425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89F8C-4736-40D7-BFAA-C4E4BC65D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Arrays of </a:t>
            </a:r>
            <a:r>
              <a:rPr lang="en-US" b="1" dirty="0"/>
              <a:t>indivisible</a:t>
            </a:r>
            <a:r>
              <a:rPr lang="en-US" dirty="0"/>
              <a:t> sizes</a:t>
            </a:r>
          </a:p>
          <a:p>
            <a:r>
              <a:rPr lang="en-US" dirty="0"/>
              <a:t>Arrays of </a:t>
            </a:r>
            <a:r>
              <a:rPr lang="en-US" b="1" dirty="0"/>
              <a:t>unequal</a:t>
            </a:r>
            <a:r>
              <a:rPr lang="en-US" dirty="0"/>
              <a:t> size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 to fix?</a:t>
            </a:r>
          </a:p>
          <a:p>
            <a:pPr lvl="1"/>
            <a:r>
              <a:rPr lang="en-US" b="1" dirty="0"/>
              <a:t>Padding</a:t>
            </a:r>
            <a:r>
              <a:rPr lang="en-US" dirty="0"/>
              <a:t> and </a:t>
            </a:r>
            <a:r>
              <a:rPr lang="en-US" b="1" dirty="0"/>
              <a:t>Trimming</a:t>
            </a:r>
          </a:p>
        </p:txBody>
      </p:sp>
    </p:spTree>
    <p:extLst>
      <p:ext uri="{BB962C8B-B14F-4D97-AF65-F5344CB8AC3E}">
        <p14:creationId xmlns:p14="http://schemas.microsoft.com/office/powerpoint/2010/main" val="1937888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1840-3F35-48FC-BB75-F307C1C1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A65908-4269-4E34-AF64-398B169BA9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Problem with algorithm divide and conquer approach</a:t>
                </a:r>
              </a:p>
              <a:p>
                <a:pPr lvl="1"/>
                <a:r>
                  <a:rPr lang="en-US" dirty="0"/>
                  <a:t>What is the problem?</a:t>
                </a:r>
              </a:p>
              <a:p>
                <a:pPr lvl="2"/>
                <a:r>
                  <a:rPr lang="en-US" dirty="0"/>
                  <a:t>Array must have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a power of 2</a:t>
                </a:r>
              </a:p>
              <a:p>
                <a:pPr lvl="1"/>
                <a:r>
                  <a:rPr lang="en-US" dirty="0"/>
                  <a:t>How to fix?</a:t>
                </a:r>
              </a:p>
              <a:p>
                <a:pPr lvl="2"/>
                <a:r>
                  <a:rPr lang="en-US" dirty="0"/>
                  <a:t>Pad the array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A65908-4269-4E34-AF64-398B169BA9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6538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BE628-8A8B-4FCC-8B56-4E8BF7F6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137D65-7C21-4B4B-BDCD-5513870413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power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r>
                  <a:rPr lang="en-US" dirty="0"/>
                  <a:t> pad the array</a:t>
                </a:r>
              </a:p>
              <a:p>
                <a:pPr lvl="1"/>
                <a:r>
                  <a:rPr lang="en-US" b="1" dirty="0"/>
                  <a:t>Example: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2,4,3,5,1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length 5; pad to next hirer power of 2 (i.e., 8)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=[2,4,3,5,1,0,0,0]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+…0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Disadvantage:</a:t>
                </a:r>
                <a:r>
                  <a:rPr lang="en-US" dirty="0"/>
                  <a:t> Extra Computations</a:t>
                </a:r>
              </a:p>
              <a:p>
                <a:pPr lvl="1"/>
                <a:r>
                  <a:rPr lang="en-US" b="1" dirty="0"/>
                  <a:t>Advantage:</a:t>
                </a:r>
                <a:r>
                  <a:rPr lang="en-US" dirty="0"/>
                  <a:t> Allows it to solve generic sizes; Allows unequal sized arrays as they will be still padded to same size.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137D65-7C21-4B4B-BDCD-5513870413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 r="-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7290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512CB-2980-4F22-A07A-6B98ED6A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Trimming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445FE-894C-434B-8AAC-F13C863D9D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Trim padded size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Just remove those extra coefficients</a:t>
                </a:r>
              </a:p>
              <a:p>
                <a:pPr lvl="1"/>
                <a:r>
                  <a:rPr lang="en-US" dirty="0"/>
                  <a:t>Whatever is stored there is place holder values.</a:t>
                </a:r>
              </a:p>
              <a:p>
                <a:pPr lvl="1"/>
                <a:r>
                  <a:rPr lang="en-US" dirty="0"/>
                  <a:t>No longer serves purpose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445FE-894C-434B-8AAC-F13C863D9D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4548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>
                <a:solidFill>
                  <a:srgbClr val="FF0000"/>
                </a:solidFill>
              </a:rPr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538453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Datasets of random-valued n-degree polynomials were generated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Datasets ranged from sizes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2, 4, 8, 16, 32, 64, 128, 256, 512, 1024, 2048, 4096, 8192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experiment was run on Windows (Processor Intel® Core™ i7-3630QM CPU @ 2.40GHz, 2401 </a:t>
                </a:r>
                <a:r>
                  <a:rPr lang="en-US" dirty="0" err="1"/>
                  <a:t>Mhz</a:t>
                </a:r>
                <a:r>
                  <a:rPr lang="en-US" dirty="0"/>
                  <a:t>, 4 Core(s), 8 Logical Processor, 8GB RAM) running Windows 10</a:t>
                </a:r>
              </a:p>
              <a:p>
                <a:r>
                  <a:rPr lang="en-US" dirty="0"/>
                  <a:t>Programmed using Python 3.6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3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2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>
                <a:solidFill>
                  <a:srgbClr val="FF0000"/>
                </a:solidFill>
              </a:rPr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649018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7F9B6-F84D-5045-A8DB-B369FEA62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40" y="2853268"/>
            <a:ext cx="3848100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E9945A-B70D-4201-813C-A4C31DECD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260" y="2853268"/>
            <a:ext cx="38481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52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3438B-F490-4B3F-8970-8141885DD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CF8DC-5757-43BE-9DB3-B5A12DD8D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Zoomed in FFT has less assignments and comparisons in the long run</a:t>
            </a:r>
          </a:p>
          <a:p>
            <a:r>
              <a:rPr lang="en-US" dirty="0"/>
              <a:t>Small period where for small polynomials brute force outperforms the FFT</a:t>
            </a:r>
          </a:p>
        </p:txBody>
      </p:sp>
    </p:spTree>
    <p:extLst>
      <p:ext uri="{BB962C8B-B14F-4D97-AF65-F5344CB8AC3E}">
        <p14:creationId xmlns:p14="http://schemas.microsoft.com/office/powerpoint/2010/main" val="2115193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171423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62213-2F43-6547-A43E-10A87C331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890" y="2875026"/>
            <a:ext cx="3810000" cy="300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06CD2-A842-DA4A-BE7A-70C13E871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844" y="2875026"/>
            <a:ext cx="3733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93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47958-FE6E-463A-BB46-6EF9A113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48B31-8BF8-4753-938F-43D9A01E2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going up to 8192 terms shows that the FFT almost disappears in comparison to brute force</a:t>
            </a:r>
          </a:p>
        </p:txBody>
      </p:sp>
    </p:spTree>
    <p:extLst>
      <p:ext uri="{BB962C8B-B14F-4D97-AF65-F5344CB8AC3E}">
        <p14:creationId xmlns:p14="http://schemas.microsoft.com/office/powerpoint/2010/main" val="604306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680D0-C338-4FB3-AFDA-8A8FBE9C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759F02-E995-448F-9A71-867D37F0C8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Brute Force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assignments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compares</a:t>
                </a:r>
              </a:p>
              <a:p>
                <a:r>
                  <a:rPr lang="en-US" dirty="0"/>
                  <a:t>FFT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𝑁𝑙𝑜𝑔𝑁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𝑁𝑙𝑜𝑔𝑁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assignments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𝑁𝑙𝑜𝑔𝑁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compares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759F02-E995-448F-9A71-867D37F0C8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4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0052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>
                <a:solidFill>
                  <a:srgbClr val="FF0000"/>
                </a:solidFill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771298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Brute force Performs better for smaller (~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45</m:t>
                    </m:r>
                  </m:oMath>
                </a14:m>
                <a:r>
                  <a:rPr lang="en-US" dirty="0"/>
                  <a:t> terms) polynomials</a:t>
                </a:r>
              </a:p>
              <a:p>
                <a:pPr lvl="1"/>
                <a:r>
                  <a:rPr lang="en-US" dirty="0"/>
                  <a:t>FFT has overhead</a:t>
                </a:r>
              </a:p>
              <a:p>
                <a:pPr lvl="2"/>
                <a:r>
                  <a:rPr lang="en-US" dirty="0"/>
                  <a:t>Quickly overcome by quadratic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516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95CC9-80FC-4B06-9FDA-A91B8922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306FF-9286-467A-A435-2CC0E08D2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2" y="2556932"/>
                <a:ext cx="9601196" cy="331893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=6</m:t>
                    </m:r>
                    <m:sSup>
                      <m:sSup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+10</m:t>
                    </m:r>
                    <m:sSup>
                      <m:sSup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+12</m:t>
                    </m:r>
                    <m:sSup>
                      <m:sSup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+11</m:t>
                    </m:r>
                    <m:sSup>
                      <m:sSup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+4</m:t>
                    </m:r>
                  </m:oMath>
                </a14:m>
                <a:endParaRPr lang="en-US" sz="2300" dirty="0"/>
              </a:p>
              <a:p>
                <a:r>
                  <a:rPr lang="en-US" sz="2300" dirty="0"/>
                  <a:t>Polynomial 1: test1.txt</a:t>
                </a:r>
              </a:p>
              <a:p>
                <a:r>
                  <a:rPr lang="en-US" sz="2300" dirty="0"/>
                  <a:t>Polynomial 2: test2.txt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306FF-9286-467A-A435-2CC0E08D2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2" y="2556932"/>
                <a:ext cx="9601196" cy="3318936"/>
              </a:xfrm>
              <a:blipFill>
                <a:blip r:embed="rId2"/>
                <a:stretch>
                  <a:fillRect l="-1080" t="-2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875DB6D-1FDE-4FAE-910B-2E9A8A20D1F6}"/>
              </a:ext>
            </a:extLst>
          </p:cNvPr>
          <p:cNvSpPr txBox="1"/>
          <p:nvPr/>
        </p:nvSpPr>
        <p:spPr>
          <a:xfrm>
            <a:off x="8665827" y="3771783"/>
            <a:ext cx="293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ED4D9-545F-49A2-BB9D-E723DEFF7B38}"/>
              </a:ext>
            </a:extLst>
          </p:cNvPr>
          <p:cNvSpPr txBox="1"/>
          <p:nvPr/>
        </p:nvSpPr>
        <p:spPr>
          <a:xfrm>
            <a:off x="6964260" y="3771783"/>
            <a:ext cx="2936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351C9-C4FC-4849-A707-B0D92625E576}"/>
              </a:ext>
            </a:extLst>
          </p:cNvPr>
          <p:cNvSpPr txBox="1"/>
          <p:nvPr/>
        </p:nvSpPr>
        <p:spPr>
          <a:xfrm>
            <a:off x="6779529" y="345165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test1.txt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A4D9B5-AECB-47F6-834A-7745CCDADBA2}"/>
              </a:ext>
            </a:extLst>
          </p:cNvPr>
          <p:cNvSpPr txBox="1"/>
          <p:nvPr/>
        </p:nvSpPr>
        <p:spPr>
          <a:xfrm>
            <a:off x="8191497" y="345165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test2.txt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4E3923-02F8-4A34-9467-2D427B5FBBA8}"/>
              </a:ext>
            </a:extLst>
          </p:cNvPr>
          <p:cNvSpPr txBox="1"/>
          <p:nvPr/>
        </p:nvSpPr>
        <p:spPr>
          <a:xfrm>
            <a:off x="4362275" y="5550997"/>
            <a:ext cx="219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Polynomial 1: [1 0 2 2]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29B12D-9CA1-4B65-A2E4-409EA9C79DDA}"/>
              </a:ext>
            </a:extLst>
          </p:cNvPr>
          <p:cNvSpPr txBox="1"/>
          <p:nvPr/>
        </p:nvSpPr>
        <p:spPr>
          <a:xfrm>
            <a:off x="7462705" y="5550997"/>
            <a:ext cx="202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Polynomial 2: [3 2 4]</a:t>
            </a:r>
          </a:p>
        </p:txBody>
      </p:sp>
    </p:spTree>
    <p:extLst>
      <p:ext uri="{BB962C8B-B14F-4D97-AF65-F5344CB8AC3E}">
        <p14:creationId xmlns:p14="http://schemas.microsoft.com/office/powerpoint/2010/main" val="4278878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531F4-AE1C-42B4-9DFF-ED2D609A9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F2408-E3C3-4385-9D82-816D721E23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Schonhage-Strassen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𝑛𝑙𝑜𝑔𝑛𝑙𝑜𝑔𝑙𝑜𝑔𝑛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de-DE" dirty="0"/>
                  <a:t>A. Schönhage and V. Strassen, "Schnelle Multiplikation großer Zahlen", </a:t>
                </a:r>
                <a:r>
                  <a:rPr lang="de-DE" i="1" dirty="0"/>
                  <a:t>Computing</a:t>
                </a:r>
                <a:r>
                  <a:rPr lang="de-DE" dirty="0"/>
                  <a:t> </a:t>
                </a:r>
                <a:r>
                  <a:rPr lang="de-DE" b="1" dirty="0"/>
                  <a:t>7</a:t>
                </a:r>
                <a:r>
                  <a:rPr lang="de-DE" dirty="0"/>
                  <a:t> (1971), pp. 281–292.</a:t>
                </a:r>
              </a:p>
              <a:p>
                <a:r>
                  <a:rPr lang="de-DE" dirty="0"/>
                  <a:t>Karatsuba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1.58…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A. Karatsuba and Yu. </a:t>
                </a:r>
                <a:r>
                  <a:rPr lang="en-US" dirty="0" err="1"/>
                  <a:t>Ofman</a:t>
                </a:r>
                <a:r>
                  <a:rPr lang="en-US" dirty="0"/>
                  <a:t> (1962). "Multiplication of Many-Digital Numbers by Automatic Computers". </a:t>
                </a:r>
                <a:r>
                  <a:rPr lang="en-US" i="1" dirty="0"/>
                  <a:t>Proceedings of the USSR Academy of Sciences</a:t>
                </a:r>
                <a:r>
                  <a:rPr lang="en-US" dirty="0"/>
                  <a:t>. </a:t>
                </a:r>
                <a:r>
                  <a:rPr lang="en-US" b="1" dirty="0"/>
                  <a:t>145</a:t>
                </a:r>
                <a:r>
                  <a:rPr lang="en-US" dirty="0"/>
                  <a:t>: 293–294.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F2408-E3C3-4385-9D82-816D721E23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59235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ACCF-DD14-4D01-B472-C6E63F912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0B729-FE29-4C3C-AC9D-2716FFB6E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http://cdn.virtualnerd.com/thumbnails/Alg1_6_1_4-diagram_thumb-lg.png</a:t>
            </a:r>
            <a:endParaRPr lang="en-US" dirty="0"/>
          </a:p>
          <a:p>
            <a:r>
              <a:rPr lang="en-US" dirty="0">
                <a:hlinkClick r:id="rId3"/>
              </a:rPr>
              <a:t>https://raindrops.in/snoeyink/view/5412ea354251df49689db061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https://www.cs.cmu.edu/afs/cs/academic/class/15451-s10/www/lectures/lect0423.txt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https://medium.com/@aiswaryamathur/understanding-fast-fourier-transform-from-scratch-to-solve-polynomial-multiplication-8018d511162f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http://web.cecs.pdx.edu/~maier/cs584/Lectures/lect07b-11-MG.pdf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69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Introduction/Motivation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Polynomials</a:t>
                </a:r>
              </a:p>
              <a:p>
                <a:pPr lvl="1"/>
                <a:r>
                  <a:rPr lang="en-US" dirty="0"/>
                  <a:t>“Poly” means many; Many termed expressions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dirty="0"/>
                  <a:t>Used in many fields</a:t>
                </a:r>
              </a:p>
              <a:p>
                <a:pPr lvl="2"/>
                <a:r>
                  <a:rPr lang="en-US" dirty="0"/>
                  <a:t>Chemistry, physics, economics, social scientists, calculus, numerical analysis, etc.</a:t>
                </a:r>
              </a:p>
              <a:p>
                <a:pPr lvl="2"/>
                <a:r>
                  <a:rPr lang="en-US" dirty="0"/>
                  <a:t>Abstraction of rows of matrices</a:t>
                </a:r>
              </a:p>
              <a:p>
                <a:pPr lvl="2"/>
                <a:r>
                  <a:rPr lang="en-US" dirty="0"/>
                  <a:t>Fundamental kernel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4037" b="-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6722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7CE6-B464-4140-9534-B6EB7671D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B0D91-C439-4D22-991F-FA60029C6F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Addition and subtraction is easy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Multiplication is not so easy</a:t>
                </a:r>
              </a:p>
              <a:p>
                <a:pPr lvl="1"/>
                <a:r>
                  <a:rPr lang="en-US" dirty="0"/>
                  <a:t>How can we make </a:t>
                </a:r>
                <a:r>
                  <a:rPr lang="en-US"/>
                  <a:t>this fast?</a:t>
                </a:r>
                <a:endParaRPr lang="en-US" dirty="0"/>
              </a:p>
              <a:p>
                <a:r>
                  <a:rPr lang="en-US" b="1" dirty="0"/>
                  <a:t>View individual addition and multiplications as a unit of cost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B0D91-C439-4D22-991F-FA60029C6F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522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51D85-7E85-4C68-805F-3AA4CEF3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63453-9525-4103-9200-918F57031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problem with standard methods (i.e., FOIL)?</a:t>
            </a:r>
          </a:p>
          <a:p>
            <a:pPr lvl="1"/>
            <a:r>
              <a:rPr lang="en-US" dirty="0"/>
              <a:t>Requires too many operations</a:t>
            </a:r>
          </a:p>
          <a:p>
            <a:pPr lvl="1"/>
            <a:r>
              <a:rPr lang="en-US" dirty="0"/>
              <a:t>TOO SLOW for large input</a:t>
            </a:r>
          </a:p>
          <a:p>
            <a:pPr lvl="2"/>
            <a:r>
              <a:rPr lang="en-US" dirty="0"/>
              <a:t>Could take lifetime for large enough input</a:t>
            </a:r>
          </a:p>
          <a:p>
            <a:pPr lvl="1"/>
            <a:r>
              <a:rPr lang="en-US" dirty="0"/>
              <a:t>Real world problems could have 10000+ terms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3EFC1-8172-42A5-8149-D045E18D9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49" y="3145276"/>
            <a:ext cx="4047525" cy="227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15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DA829-7629-4972-8E57-5B3DB00A6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556932"/>
            <a:ext cx="10176163" cy="3318936"/>
          </a:xfrm>
        </p:spPr>
        <p:txBody>
          <a:bodyPr/>
          <a:lstStyle/>
          <a:p>
            <a:r>
              <a:rPr lang="en-US" dirty="0"/>
              <a:t>Scientific motivation</a:t>
            </a:r>
          </a:p>
          <a:p>
            <a:pPr lvl="1"/>
            <a:r>
              <a:rPr lang="en-US" dirty="0"/>
              <a:t>Solving large polynomial multiplication by hand is tedious and error prone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Solving large polynomial multiplications through quadratic algorithms would cost too much time</a:t>
            </a:r>
          </a:p>
        </p:txBody>
      </p:sp>
    </p:spTree>
    <p:extLst>
      <p:ext uri="{BB962C8B-B14F-4D97-AF65-F5344CB8AC3E}">
        <p14:creationId xmlns:p14="http://schemas.microsoft.com/office/powerpoint/2010/main" val="132699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E56E-62EC-42A8-BF2D-35A7BA25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DC77B-F3F8-4C2E-B4B2-5179C4DA6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/>
          <a:lstStyle/>
          <a:p>
            <a:r>
              <a:rPr lang="en-US" dirty="0"/>
              <a:t>How to fix?</a:t>
            </a:r>
          </a:p>
          <a:p>
            <a:pPr lvl="1"/>
            <a:r>
              <a:rPr lang="en-US" dirty="0"/>
              <a:t>DIVIDE AND CONQUER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AutoShape 2" descr="Image result for recursion programming comic">
            <a:extLst>
              <a:ext uri="{FF2B5EF4-FFF2-40B4-BE49-F238E27FC236}">
                <a16:creationId xmlns:a16="http://schemas.microsoft.com/office/drawing/2014/main" id="{CC29EF3A-222B-47E2-93FF-A761D3A3BA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F6D8C6-4309-4BCE-B766-4C481ED35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531" y="3429000"/>
            <a:ext cx="3182938" cy="262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22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>
                <a:solidFill>
                  <a:srgbClr val="FF0000"/>
                </a:solidFill>
              </a:rPr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2312951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725</TotalTime>
  <Words>1128</Words>
  <Application>Microsoft Office PowerPoint</Application>
  <PresentationFormat>Widescreen</PresentationFormat>
  <Paragraphs>193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Cambria Math</vt:lpstr>
      <vt:lpstr>Garamond</vt:lpstr>
      <vt:lpstr>Organic</vt:lpstr>
      <vt:lpstr>Improvements to Polynomial Multiplication Through Fast Fourier Transforms</vt:lpstr>
      <vt:lpstr>Contents</vt:lpstr>
      <vt:lpstr>Contents</vt:lpstr>
      <vt:lpstr>Introduction/Motivation</vt:lpstr>
      <vt:lpstr>Introduction/Motivation</vt:lpstr>
      <vt:lpstr>Introduction/Motivation</vt:lpstr>
      <vt:lpstr>Introduction/Motivation</vt:lpstr>
      <vt:lpstr>Introduction/Motivation</vt:lpstr>
      <vt:lpstr>Contents</vt:lpstr>
      <vt:lpstr>Theory/Algorithms – Polynomial Properties</vt:lpstr>
      <vt:lpstr>Representation as array</vt:lpstr>
      <vt:lpstr>Theory/Algorithms – Brute Force</vt:lpstr>
      <vt:lpstr>Theory/Algorithms – Fast Fourier Transform</vt:lpstr>
      <vt:lpstr>Theory/Algorithms – Fast Fourier Transform</vt:lpstr>
      <vt:lpstr>Theory/Algorithms – Roots of Unity</vt:lpstr>
      <vt:lpstr>Theory/Algorithms – Roots of Unity</vt:lpstr>
      <vt:lpstr>Theory/Algorithms – Roots of Unity</vt:lpstr>
      <vt:lpstr>Theory/Algorithms – Roots of Unity</vt:lpstr>
      <vt:lpstr>Theory/Algorithms – Fast Fourier Transform</vt:lpstr>
      <vt:lpstr>Theory/Algorithms – Final Algorithm</vt:lpstr>
      <vt:lpstr>Theory/Algorithms – Considerations</vt:lpstr>
      <vt:lpstr>Theory/Algorithms – Padding</vt:lpstr>
      <vt:lpstr>Theory/Algorithms – Padding</vt:lpstr>
      <vt:lpstr>Theory/Algorithms – Trimming</vt:lpstr>
      <vt:lpstr>Contents</vt:lpstr>
      <vt:lpstr>Experimental Setup</vt:lpstr>
      <vt:lpstr>Contents</vt:lpstr>
      <vt:lpstr>Results and Analysis</vt:lpstr>
      <vt:lpstr>Results and Analysis</vt:lpstr>
      <vt:lpstr>Results and Analysis</vt:lpstr>
      <vt:lpstr>Results and Analysis</vt:lpstr>
      <vt:lpstr>Results and Analysis</vt:lpstr>
      <vt:lpstr>Contents</vt:lpstr>
      <vt:lpstr>Discussion</vt:lpstr>
      <vt:lpstr>Demo</vt:lpstr>
      <vt:lpstr>Further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Improvements to Polynomial Multiplication Through Fast Fourier Transforms</dc:title>
  <dc:creator>David Lambropoulos</dc:creator>
  <cp:lastModifiedBy>David Lambropoulos</cp:lastModifiedBy>
  <cp:revision>82</cp:revision>
  <dcterms:created xsi:type="dcterms:W3CDTF">2018-05-03T14:38:49Z</dcterms:created>
  <dcterms:modified xsi:type="dcterms:W3CDTF">2018-05-06T16:55:57Z</dcterms:modified>
</cp:coreProperties>
</file>